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801" r:id="rId2"/>
    <p:sldId id="652" r:id="rId3"/>
    <p:sldId id="286" r:id="rId4"/>
    <p:sldId id="643" r:id="rId5"/>
    <p:sldId id="608" r:id="rId6"/>
    <p:sldId id="644" r:id="rId7"/>
    <p:sldId id="805" r:id="rId8"/>
    <p:sldId id="649" r:id="rId9"/>
    <p:sldId id="295" r:id="rId10"/>
    <p:sldId id="312" r:id="rId11"/>
    <p:sldId id="804" r:id="rId12"/>
    <p:sldId id="642" r:id="rId13"/>
    <p:sldId id="802" r:id="rId14"/>
    <p:sldId id="313" r:id="rId15"/>
    <p:sldId id="476" r:id="rId16"/>
    <p:sldId id="638" r:id="rId17"/>
    <p:sldId id="633" r:id="rId18"/>
    <p:sldId id="640" r:id="rId19"/>
    <p:sldId id="323" r:id="rId20"/>
    <p:sldId id="351" r:id="rId21"/>
    <p:sldId id="653" r:id="rId22"/>
    <p:sldId id="350" r:id="rId23"/>
    <p:sldId id="784" r:id="rId24"/>
    <p:sldId id="793" r:id="rId25"/>
    <p:sldId id="358" r:id="rId26"/>
    <p:sldId id="782" r:id="rId27"/>
    <p:sldId id="790" r:id="rId28"/>
    <p:sldId id="778" r:id="rId29"/>
    <p:sldId id="775" r:id="rId30"/>
    <p:sldId id="639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1"/>
    <a:srgbClr val="328CF0"/>
    <a:srgbClr val="4E67C8"/>
    <a:srgbClr val="84BAF6"/>
    <a:srgbClr val="ADDDEB"/>
    <a:srgbClr val="F6E2E3"/>
    <a:srgbClr val="526372"/>
    <a:srgbClr val="4D5D6B"/>
    <a:srgbClr val="5A6C7D"/>
    <a:srgbClr val="C7E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4" autoAdjust="0"/>
    <p:restoredTop sz="90476" autoAdjust="0"/>
  </p:normalViewPr>
  <p:slideViewPr>
    <p:cSldViewPr snapToGrid="0">
      <p:cViewPr varScale="1">
        <p:scale>
          <a:sx n="71" d="100"/>
          <a:sy n="71" d="100"/>
        </p:scale>
        <p:origin x="51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829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39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66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82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9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这里为大家展示了 小西的功能图，其中包含了主要元件的功能位置以及串口情况。在之后的案例学习过程中，如果大家想要再次确定元件的具体情况，可以回到此处进行查看。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71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C712A-BEB0-4D55-E447-1BADD513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E1B0BB-F2EF-6922-6081-030F3891C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3A10F7-25DF-AF7B-2F44-76EC87BFC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这里为大家展示了 小西的功能图，其中包含了主要元件的功能位置以及串口情况。在之后的案例学习过程中，如果大家想要再次确定元件的具体情况，可以回到此处进行查看。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6F2B6B-6E04-DA60-7029-D0E9BA4ED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981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2210-7DF3-A189-9F2F-C271D682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0E6602-3B1B-EADF-2429-EE61456906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F98D6D-9480-4AC9-6899-E604002D2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86FFB-EAF9-B65C-2A72-9043DE89B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097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9BE5AF99-AF18-4D05-9D0B-C16BC705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加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1288603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07125" y="5130905"/>
            <a:ext cx="4629849" cy="54784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4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内容占位符 7"/>
          <p:cNvSpPr>
            <a:spLocks noGrp="1"/>
          </p:cNvSpPr>
          <p:nvPr>
            <p:ph sz="quarter" idx="14"/>
          </p:nvPr>
        </p:nvSpPr>
        <p:spPr>
          <a:xfrm>
            <a:off x="5964238" y="1691143"/>
            <a:ext cx="5053012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37" name="内容占位符 7"/>
          <p:cNvSpPr>
            <a:spLocks noGrp="1"/>
          </p:cNvSpPr>
          <p:nvPr>
            <p:ph sz="quarter" idx="15"/>
          </p:nvPr>
        </p:nvSpPr>
        <p:spPr>
          <a:xfrm>
            <a:off x="1288602" y="1685869"/>
            <a:ext cx="4602609" cy="3271837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副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 hasCustomPrompt="1"/>
          </p:nvPr>
        </p:nvSpPr>
        <p:spPr>
          <a:xfrm>
            <a:off x="1288603" y="1603880"/>
            <a:ext cx="4591717" cy="490904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457200">
              <a:buSzPct val="90000"/>
              <a:buFont typeface="Wingdings 2" panose="05020102010507070707" pitchFamily="18" charset="2"/>
              <a:buChar char=""/>
              <a:defRPr lang="zh-CN" altLang="en-US" sz="2800" smtClean="0">
                <a:solidFill>
                  <a:schemeClr val="accent1"/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6" name="椭圆 15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6"/>
          </p:nvPr>
        </p:nvSpPr>
        <p:spPr>
          <a:xfrm>
            <a:off x="1289050" y="2263775"/>
            <a:ext cx="9728200" cy="3324225"/>
          </a:xfrm>
        </p:spPr>
        <p:txBody>
          <a:bodyPr/>
          <a:lstStyle>
            <a:lvl1pPr marL="0" indent="0" algn="just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715735" y="628650"/>
            <a:ext cx="10760529" cy="56007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943662" y="5792990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016551" y="5792990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943662" y="963849"/>
            <a:ext cx="231787" cy="2317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016551" y="963849"/>
            <a:ext cx="231787" cy="2317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254887" y="805821"/>
            <a:ext cx="5109091" cy="547842"/>
          </a:xfrm>
          <a:noFill/>
        </p:spPr>
        <p:txBody>
          <a:bodyPr vert="horz" wrap="square" rtlCol="0">
            <a:spAutoFit/>
          </a:bodyPr>
          <a:lstStyle>
            <a:lvl1pPr>
              <a:def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字魂27号-布丁体" panose="00000500000000000000" pitchFamily="2" charset="-122"/>
                <a:ea typeface="字魂27号-布丁体" panose="00000500000000000000" pitchFamily="2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1254125" y="1495425"/>
            <a:ext cx="9631363" cy="4078288"/>
          </a:xfrm>
        </p:spPr>
        <p:txBody>
          <a:bodyPr/>
          <a:lstStyle>
            <a:lvl1pPr marL="0" indent="0" algn="just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8348427" y="6398850"/>
            <a:ext cx="365324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信息科技实验一板通</a:t>
            </a:r>
          </a:p>
        </p:txBody>
      </p:sp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5BBE8E-C9DA-64C6-8142-04CA33A7A214}"/>
              </a:ext>
            </a:extLst>
          </p:cNvPr>
          <p:cNvSpPr txBox="1"/>
          <p:nvPr userDrawn="1"/>
        </p:nvSpPr>
        <p:spPr>
          <a:xfrm>
            <a:off x="8348427" y="6398850"/>
            <a:ext cx="365324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信息科技实验一板通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直角三角形 5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E4E819-1072-3E14-4362-A80355694595}"/>
              </a:ext>
            </a:extLst>
          </p:cNvPr>
          <p:cNvSpPr txBox="1"/>
          <p:nvPr userDrawn="1"/>
        </p:nvSpPr>
        <p:spPr>
          <a:xfrm>
            <a:off x="8348427" y="6398850"/>
            <a:ext cx="365324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信息科技实验一板通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两栏带注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188148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27161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19" name="文本占位符 26"/>
          <p:cNvSpPr>
            <a:spLocks noGrp="1"/>
          </p:cNvSpPr>
          <p:nvPr>
            <p:ph type="body" sz="quarter" idx="16" hasCustomPrompt="1"/>
          </p:nvPr>
        </p:nvSpPr>
        <p:spPr>
          <a:xfrm>
            <a:off x="6244709" y="5526742"/>
            <a:ext cx="5109091" cy="547842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120000"/>
              </a:lnSpc>
              <a:spcBef>
                <a:spcPts val="600"/>
              </a:spcBef>
              <a:buNone/>
              <a:defRPr sz="2000" spc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_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10515600" cy="4300387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2024-03-03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55688" y="1196975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99124" y="2403885"/>
              <a:ext cx="5121914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500" dirty="0">
                  <a:solidFill>
                    <a:schemeClr val="accent1"/>
                  </a:solidFill>
                  <a:latin typeface="+mj-ea"/>
                  <a:ea typeface="+mj-ea"/>
                </a:rPr>
                <a:t>元控青春伴我学编程</a:t>
              </a:r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837913" y="4051635"/>
              <a:ext cx="2058222" cy="5193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80000" tIns="0" rIns="180000" bIns="0" rtlCol="0" anchor="b">
              <a:spAutoFit/>
            </a:bodyPr>
            <a:lstStyle/>
            <a:p>
              <a:pPr algn="ctr"/>
              <a:r>
                <a:rPr lang="zh-CN" altLang="en-US" sz="2400" b="1" dirty="0">
                  <a:latin typeface="+mn-ea"/>
                </a:rPr>
                <a:t>米思齐团队</a:t>
              </a: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DAF04B8-D805-8A16-2732-FBAD15A489B4}"/>
              </a:ext>
            </a:extLst>
          </p:cNvPr>
          <p:cNvSpPr txBox="1"/>
          <p:nvPr/>
        </p:nvSpPr>
        <p:spPr>
          <a:xfrm>
            <a:off x="1399124" y="2001053"/>
            <a:ext cx="5121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spc="-300" dirty="0">
                <a:solidFill>
                  <a:schemeClr val="accent1"/>
                </a:solidFill>
                <a:latin typeface="方正粗圆简体" panose="02000500000000000000" pitchFamily="2" charset="-122"/>
                <a:ea typeface="方正粗圆简体" panose="02000500000000000000" pitchFamily="2" charset="-122"/>
              </a:rPr>
              <a:t>信息科技实验一板通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355F08A-064F-FCCE-F606-ECD82BB3E16A}"/>
              </a:ext>
            </a:extLst>
          </p:cNvPr>
          <p:cNvCxnSpPr>
            <a:cxnSpLocks/>
          </p:cNvCxnSpPr>
          <p:nvPr/>
        </p:nvCxnSpPr>
        <p:spPr>
          <a:xfrm>
            <a:off x="1484141" y="2770494"/>
            <a:ext cx="50298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52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DF506B11-2D87-692F-01D7-BBCFEA77DA76}"/>
              </a:ext>
            </a:extLst>
          </p:cNvPr>
          <p:cNvGrpSpPr/>
          <p:nvPr/>
        </p:nvGrpSpPr>
        <p:grpSpPr>
          <a:xfrm>
            <a:off x="1102660" y="1093888"/>
            <a:ext cx="9863417" cy="5118654"/>
            <a:chOff x="632012" y="979587"/>
            <a:chExt cx="10213041" cy="520039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AE51E6A-FF5B-0F9A-21EA-A18337087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012" y="981635"/>
              <a:ext cx="10213041" cy="5198349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AD32E0A-844D-CA4B-2F5E-7DA2B8175E9A}"/>
                </a:ext>
              </a:extLst>
            </p:cNvPr>
            <p:cNvSpPr/>
            <p:nvPr/>
          </p:nvSpPr>
          <p:spPr>
            <a:xfrm>
              <a:off x="8581666" y="979587"/>
              <a:ext cx="1261581" cy="291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软件界面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575847" y="1353404"/>
            <a:ext cx="8990724" cy="4598868"/>
            <a:chOff x="5000952" y="2609921"/>
            <a:chExt cx="6824439" cy="34907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000952" y="2609921"/>
              <a:ext cx="5392313" cy="3490786"/>
              <a:chOff x="5000952" y="2609921"/>
              <a:chExt cx="5392313" cy="3490786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996728" y="4330150"/>
                <a:ext cx="2870522" cy="293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图形化程序编写区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522743" y="2609921"/>
                <a:ext cx="2870522" cy="223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系统功能区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000952" y="5877699"/>
                <a:ext cx="2870522" cy="223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状态栏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523422" y="3126476"/>
                <a:ext cx="320088" cy="2343898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图形化程序选择区</a:t>
                </a: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10633341" y="3261184"/>
              <a:ext cx="1192050" cy="223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rgbClr val="FF0000"/>
                  </a:solidFill>
                </a:rPr>
                <a:t>侧边栏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6000">
        <p:fade/>
      </p:transition>
    </mc:Choice>
    <mc:Fallback xmlns="">
      <p:transition spd="med" advClick="0" advTm="16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3BD30-CFC2-0C82-567F-3857D0AC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919EBD2E-461D-ECC5-D74F-997F26A26C2F}"/>
              </a:ext>
            </a:extLst>
          </p:cNvPr>
          <p:cNvGrpSpPr/>
          <p:nvPr/>
        </p:nvGrpSpPr>
        <p:grpSpPr>
          <a:xfrm>
            <a:off x="1102660" y="1095904"/>
            <a:ext cx="9863417" cy="5116638"/>
            <a:chOff x="632012" y="981635"/>
            <a:chExt cx="10213041" cy="519834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8FD4DEC-F1C7-5C00-7283-6E0A40A5A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012" y="981635"/>
              <a:ext cx="10213041" cy="5198349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0F55E09-27FE-B2D6-9162-94090AAD883E}"/>
                </a:ext>
              </a:extLst>
            </p:cNvPr>
            <p:cNvSpPr/>
            <p:nvPr/>
          </p:nvSpPr>
          <p:spPr>
            <a:xfrm>
              <a:off x="7676626" y="1000081"/>
              <a:ext cx="836205" cy="2411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3D14D03F-7B8B-31F0-9A89-B5241A6F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软件界面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94E0964-0CFE-049A-B7D4-D1B4F056A012}"/>
              </a:ext>
            </a:extLst>
          </p:cNvPr>
          <p:cNvGrpSpPr/>
          <p:nvPr/>
        </p:nvGrpSpPr>
        <p:grpSpPr>
          <a:xfrm>
            <a:off x="1575847" y="1353404"/>
            <a:ext cx="8990724" cy="4598868"/>
            <a:chOff x="5000952" y="2609921"/>
            <a:chExt cx="6824439" cy="349078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3A246E0-7D10-C782-49BA-12EB2D5BB737}"/>
                </a:ext>
              </a:extLst>
            </p:cNvPr>
            <p:cNvGrpSpPr/>
            <p:nvPr/>
          </p:nvGrpSpPr>
          <p:grpSpPr>
            <a:xfrm>
              <a:off x="5000952" y="2609921"/>
              <a:ext cx="5392313" cy="3490786"/>
              <a:chOff x="5000952" y="2609921"/>
              <a:chExt cx="5392313" cy="3490786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4582F24-EFE5-A068-1942-CA662C14E071}"/>
                  </a:ext>
                </a:extLst>
              </p:cNvPr>
              <p:cNvSpPr txBox="1"/>
              <p:nvPr/>
            </p:nvSpPr>
            <p:spPr>
              <a:xfrm>
                <a:off x="6996728" y="4330150"/>
                <a:ext cx="2870522" cy="293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图形化程序编写区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C4E5D04-25C1-E68C-BCF6-ECE73A86B1F9}"/>
                  </a:ext>
                </a:extLst>
              </p:cNvPr>
              <p:cNvSpPr txBox="1"/>
              <p:nvPr/>
            </p:nvSpPr>
            <p:spPr>
              <a:xfrm>
                <a:off x="7522743" y="2609921"/>
                <a:ext cx="2870522" cy="223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系统功能区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EED8BED-9F3D-29D0-5275-1409BCEA3E20}"/>
                  </a:ext>
                </a:extLst>
              </p:cNvPr>
              <p:cNvSpPr txBox="1"/>
              <p:nvPr/>
            </p:nvSpPr>
            <p:spPr>
              <a:xfrm>
                <a:off x="5000952" y="5877699"/>
                <a:ext cx="2870522" cy="2230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状态栏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566829E-8E5A-5B66-57F2-AD206152FEA7}"/>
                  </a:ext>
                </a:extLst>
              </p:cNvPr>
              <p:cNvSpPr txBox="1"/>
              <p:nvPr/>
            </p:nvSpPr>
            <p:spPr>
              <a:xfrm>
                <a:off x="5523422" y="3126476"/>
                <a:ext cx="320088" cy="2343898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600" spc="100" dirty="0">
                    <a:solidFill>
                      <a:srgbClr val="FF0000"/>
                    </a:solidFill>
                  </a:rPr>
                  <a:t>图形化程序选择区</a:t>
                </a: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8B49A6D-F274-EF4D-5169-A9CD977EAF57}"/>
                </a:ext>
              </a:extLst>
            </p:cNvPr>
            <p:cNvSpPr txBox="1"/>
            <p:nvPr/>
          </p:nvSpPr>
          <p:spPr>
            <a:xfrm>
              <a:off x="10633341" y="3261184"/>
              <a:ext cx="1192050" cy="2230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spc="100" dirty="0">
                  <a:solidFill>
                    <a:srgbClr val="FF0000"/>
                  </a:solidFill>
                </a:rPr>
                <a:t>侧边栏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47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6000">
        <p:fade/>
      </p:transition>
    </mc:Choice>
    <mc:Fallback xmlns="">
      <p:transition spd="med" advClick="0" advTm="16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程序语言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 err="1"/>
              <a:t>MicroPython</a:t>
            </a:r>
            <a:r>
              <a:rPr lang="zh-CN" altLang="en-US" dirty="0"/>
              <a:t>语言</a:t>
            </a:r>
          </a:p>
        </p:txBody>
      </p:sp>
      <p:sp>
        <p:nvSpPr>
          <p:cNvPr id="8" name="矩形 7"/>
          <p:cNvSpPr/>
          <p:nvPr/>
        </p:nvSpPr>
        <p:spPr>
          <a:xfrm>
            <a:off x="1321665" y="1775318"/>
            <a:ext cx="9385664" cy="335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，是一种面向对象的解释型计算机程序设计语言，具有语法严谨、可读性高、代码美观等特点。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而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MicroPython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，是跑在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MCU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（微控制器）上的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语法为基础进行精简，在任何板子上都可以使用通用的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控制硬件底层，实现点亮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LED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灯，读取传感器信息，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LCD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显示字符串、控制电机、连接网络、连接蓝牙等等功能。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2" descr="service image">
            <a:extLst>
              <a:ext uri="{FF2B5EF4-FFF2-40B4-BE49-F238E27FC236}">
                <a16:creationId xmlns:a16="http://schemas.microsoft.com/office/drawing/2014/main" id="{2AC8E331-D400-4F87-9F9B-DD503E80F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56" y="4836310"/>
            <a:ext cx="1370673" cy="138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1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5000">
        <p:fade/>
      </p:transition>
    </mc:Choice>
    <mc:Fallback xmlns="">
      <p:transition spd="med" advClick="0" advTm="4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846503" y="3817348"/>
            <a:ext cx="2954656" cy="1033360"/>
          </a:xfrm>
        </p:spPr>
        <p:txBody>
          <a:bodyPr/>
          <a:lstStyle/>
          <a:p>
            <a:r>
              <a:rPr lang="zh-CN" altLang="en-US" dirty="0"/>
              <a:t>固件烧录</a:t>
            </a:r>
          </a:p>
        </p:txBody>
      </p:sp>
    </p:spTree>
    <p:extLst>
      <p:ext uri="{BB962C8B-B14F-4D97-AF65-F5344CB8AC3E}">
        <p14:creationId xmlns:p14="http://schemas.microsoft.com/office/powerpoint/2010/main" val="42324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连接电源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进入刷机模式</a:t>
            </a:r>
          </a:p>
        </p:txBody>
      </p:sp>
      <p:sp>
        <p:nvSpPr>
          <p:cNvPr id="8" name="矩形 7"/>
          <p:cNvSpPr/>
          <p:nvPr/>
        </p:nvSpPr>
        <p:spPr>
          <a:xfrm>
            <a:off x="910127" y="1862335"/>
            <a:ext cx="5221731" cy="3406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按住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按键（红框所示）的同时，使用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线与计算机连接，计算机发出“叮咚”的硬件识别声后，松开按键。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仅支持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win10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及以上的操作系统，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win7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等其他操作系统请参考米思齐官方教程）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783AD36-1854-B7F5-7528-1B83CA4F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365" y="2360747"/>
            <a:ext cx="5773412" cy="2499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固件初始化</a:t>
            </a:r>
          </a:p>
        </p:txBody>
      </p:sp>
      <p:sp>
        <p:nvSpPr>
          <p:cNvPr id="12" name="矩形 11"/>
          <p:cNvSpPr/>
          <p:nvPr/>
        </p:nvSpPr>
        <p:spPr>
          <a:xfrm>
            <a:off x="715963" y="1334446"/>
            <a:ext cx="9440409" cy="101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打开在线版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Mixly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软件，切换到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MixGo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元控青春板卡页面，单击“初始化固件”按钮。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87DB5B1-8A25-98C3-42F6-F79450F3A359}"/>
              </a:ext>
            </a:extLst>
          </p:cNvPr>
          <p:cNvGrpSpPr/>
          <p:nvPr/>
        </p:nvGrpSpPr>
        <p:grpSpPr>
          <a:xfrm>
            <a:off x="2205317" y="2360928"/>
            <a:ext cx="7752229" cy="4041284"/>
            <a:chOff x="2212041" y="2360928"/>
            <a:chExt cx="7752229" cy="404128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DAD57A1-6253-EC44-1B1C-27A15CF00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2041" y="2460812"/>
              <a:ext cx="7752229" cy="39414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7E85196-BEF5-4F4D-9BB9-8B0641969F3E}"/>
                </a:ext>
              </a:extLst>
            </p:cNvPr>
            <p:cNvSpPr/>
            <p:nvPr/>
          </p:nvSpPr>
          <p:spPr>
            <a:xfrm>
              <a:off x="3824687" y="2360928"/>
              <a:ext cx="638628" cy="3817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固件初始化</a:t>
            </a:r>
          </a:p>
        </p:txBody>
      </p:sp>
      <p:sp>
        <p:nvSpPr>
          <p:cNvPr id="12" name="矩形 11"/>
          <p:cNvSpPr/>
          <p:nvPr/>
        </p:nvSpPr>
        <p:spPr>
          <a:xfrm>
            <a:off x="715963" y="1334446"/>
            <a:ext cx="9440409" cy="101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初始化固件过程中切勿使板卡断电，直到出现“初始化固件成功”字样后，按正面的复位按键或者重新上电，即可进入编程模式。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A018B06-11A1-2372-69F5-1CEEA9578FC6}"/>
              </a:ext>
            </a:extLst>
          </p:cNvPr>
          <p:cNvGrpSpPr/>
          <p:nvPr/>
        </p:nvGrpSpPr>
        <p:grpSpPr>
          <a:xfrm>
            <a:off x="2933961" y="2897841"/>
            <a:ext cx="5773008" cy="2498071"/>
            <a:chOff x="6040232" y="2272553"/>
            <a:chExt cx="5773008" cy="249807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008F013-C77A-E943-48F4-CDCA2A95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232" y="2272553"/>
              <a:ext cx="5773008" cy="249807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4AB3357-4FE9-8D50-1187-BE903F0C25A3}"/>
                </a:ext>
              </a:extLst>
            </p:cNvPr>
            <p:cNvSpPr/>
            <p:nvPr/>
          </p:nvSpPr>
          <p:spPr>
            <a:xfrm>
              <a:off x="6628398" y="3026557"/>
              <a:ext cx="438031" cy="3217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6486316-238B-9038-0E5F-784AE371E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024" y="2580915"/>
            <a:ext cx="7163750" cy="36854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838201" y="1145851"/>
            <a:ext cx="10428514" cy="492985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zh-CN" altLang="en-US" dirty="0"/>
              <a:t>在编程模式下，从“板载显示”模块分类中拖出如图所示的代码块，单击“上传”。出现“上传成功</a:t>
            </a:r>
            <a:r>
              <a:rPr lang="en-US" altLang="zh-CN" dirty="0"/>
              <a:t>!”</a:t>
            </a:r>
            <a:r>
              <a:rPr lang="zh-CN" altLang="en-US" dirty="0"/>
              <a:t>字样后稍等片刻，即可看到板卡上出现一颗爱心。</a:t>
            </a:r>
            <a:endParaRPr lang="en-US" altLang="zh-CN" dirty="0"/>
          </a:p>
          <a:p>
            <a:pPr algn="just">
              <a:spcBef>
                <a:spcPts val="0"/>
              </a:spcBef>
            </a:pPr>
            <a:endParaRPr lang="en-US" altLang="zh-CN" dirty="0"/>
          </a:p>
          <a:p>
            <a:pPr algn="just"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F76AB3-71E2-44E4-8621-45E0632B14D3}"/>
              </a:ext>
            </a:extLst>
          </p:cNvPr>
          <p:cNvSpPr/>
          <p:nvPr/>
        </p:nvSpPr>
        <p:spPr>
          <a:xfrm>
            <a:off x="4503421" y="2531314"/>
            <a:ext cx="384810" cy="3817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4"/>
          </p:nvPr>
        </p:nvSpPr>
        <p:spPr>
          <a:xfrm>
            <a:off x="703730" y="1112234"/>
            <a:ext cx="10901081" cy="492985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/>
              <a:t>○ 初始化固件插主控板时需按住 </a:t>
            </a:r>
            <a:r>
              <a:rPr lang="en-US" altLang="zh-CN" dirty="0"/>
              <a:t>B1 </a:t>
            </a:r>
            <a:r>
              <a:rPr lang="zh-CN" altLang="en-US" dirty="0"/>
              <a:t>按钮，完成后按 </a:t>
            </a:r>
            <a:r>
              <a:rPr lang="en-US" altLang="zh-CN" dirty="0"/>
              <a:t>reset </a:t>
            </a:r>
            <a:r>
              <a:rPr lang="zh-CN" altLang="en-US" dirty="0"/>
              <a:t>重新进入编程模式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zh-CN" altLang="en-US" dirty="0"/>
              <a:t>○ 如遇到上传程序失败、板子卡住等情况可以按 </a:t>
            </a:r>
            <a:r>
              <a:rPr lang="en-US" altLang="zh-CN" dirty="0"/>
              <a:t>reset </a:t>
            </a:r>
            <a:r>
              <a:rPr lang="zh-CN" altLang="en-US" dirty="0"/>
              <a:t>键或重新烧写固件后再次尝试</a:t>
            </a:r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 altLang="zh-CN" dirty="0"/>
          </a:p>
          <a:p>
            <a:pPr algn="just">
              <a:lnSpc>
                <a:spcPct val="200000"/>
              </a:lnSpc>
              <a:spcBef>
                <a:spcPts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2401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0">
        <p:fade/>
      </p:transition>
    </mc:Choice>
    <mc:Fallback xmlns="">
      <p:transition spd="med" advClick="0" advTm="40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3360"/>
          </a:xfrm>
        </p:spPr>
        <p:txBody>
          <a:bodyPr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5925"/>
          </a:xfrm>
        </p:spPr>
        <p:txBody>
          <a:bodyPr/>
          <a:lstStyle/>
          <a:p>
            <a:r>
              <a:rPr lang="zh-CN" altLang="en-US" dirty="0"/>
              <a:t>问题提出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DFDBAF-8FF2-5906-89AF-9EEAF3CB4FC3}"/>
              </a:ext>
            </a:extLst>
          </p:cNvPr>
          <p:cNvSpPr/>
          <p:nvPr/>
        </p:nvSpPr>
        <p:spPr>
          <a:xfrm>
            <a:off x="1321665" y="1775318"/>
            <a:ext cx="9385664" cy="11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主控板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MixGo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元控青春的功能介绍及编程控制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主控板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MixGo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元控青春与物联网平台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MixIO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交互</a:t>
            </a:r>
          </a:p>
        </p:txBody>
      </p:sp>
    </p:spTree>
    <p:extLst>
      <p:ext uri="{BB962C8B-B14F-4D97-AF65-F5344CB8AC3E}">
        <p14:creationId xmlns:p14="http://schemas.microsoft.com/office/powerpoint/2010/main" val="299456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想一想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15"/>
          </p:nvPr>
        </p:nvSpPr>
        <p:spPr>
          <a:xfrm>
            <a:off x="838200" y="1251530"/>
            <a:ext cx="10196744" cy="2921225"/>
          </a:xfrm>
        </p:spPr>
        <p:txBody>
          <a:bodyPr>
            <a:normAutofit/>
          </a:bodyPr>
          <a:lstStyle/>
          <a:p>
            <a:r>
              <a:rPr lang="zh-CN" altLang="en-US" dirty="0"/>
              <a:t>生活中我们随处都可以见到显示屏，当它出现在商店门口，可以用来宣传商品；当它出现在演唱会上，就变成了电子粉丝牌；当它出现在公交车上，摇身一变就成为了显示车号的提示器。</a:t>
            </a:r>
            <a:r>
              <a:rPr lang="en-US" altLang="zh-CN" dirty="0" err="1"/>
              <a:t>MixGo</a:t>
            </a:r>
            <a:r>
              <a:rPr lang="en-US" altLang="zh-CN" dirty="0"/>
              <a:t> </a:t>
            </a:r>
            <a:r>
              <a:rPr lang="zh-CN" altLang="en-US" dirty="0"/>
              <a:t>元控青春主控板上也有一块液晶屏，如何用它来持续不断地滚动显示文字呢？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5000">
        <p:fade/>
      </p:transition>
    </mc:Choice>
    <mc:Fallback xmlns="">
      <p:transition spd="med" advClick="0" advTm="3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3360"/>
          </a:xfrm>
        </p:spPr>
        <p:txBody>
          <a:bodyPr/>
          <a:lstStyle/>
          <a:p>
            <a:pPr algn="ctr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探究实践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逻辑梳理</a:t>
            </a:r>
          </a:p>
        </p:txBody>
      </p:sp>
      <p:sp>
        <p:nvSpPr>
          <p:cNvPr id="20" name="内容占位符 10">
            <a:extLst>
              <a:ext uri="{FF2B5EF4-FFF2-40B4-BE49-F238E27FC236}">
                <a16:creationId xmlns:a16="http://schemas.microsoft.com/office/drawing/2014/main" id="{60BF48B8-A7C9-4671-8DD0-40F1625A638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1268920"/>
            <a:ext cx="10214499" cy="4306257"/>
          </a:xfrm>
        </p:spPr>
        <p:txBody>
          <a:bodyPr/>
          <a:lstStyle/>
          <a:p>
            <a:r>
              <a:rPr lang="zh-CN" altLang="en-US" dirty="0"/>
              <a:t>首先利用板载显示分类中的模块控制液晶屏滚动显示，之后控制程序反复运行即可。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模块列表</a:t>
            </a:r>
          </a:p>
        </p:txBody>
      </p:sp>
      <p:graphicFrame>
        <p:nvGraphicFramePr>
          <p:cNvPr id="6" name="表格 3">
            <a:extLst>
              <a:ext uri="{FF2B5EF4-FFF2-40B4-BE49-F238E27FC236}">
                <a16:creationId xmlns:a16="http://schemas.microsoft.com/office/drawing/2014/main" id="{74249400-C55B-4A99-9DC6-3E705069E031}"/>
              </a:ext>
            </a:extLst>
          </p:cNvPr>
          <p:cNvGraphicFramePr>
            <a:graphicFrameLocks/>
          </p:cNvGraphicFramePr>
          <p:nvPr/>
        </p:nvGraphicFramePr>
        <p:xfrm>
          <a:off x="1074738" y="1154113"/>
          <a:ext cx="10042524" cy="270390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39802">
                  <a:extLst>
                    <a:ext uri="{9D8B030D-6E8A-4147-A177-3AD203B41FA5}">
                      <a16:colId xmlns:a16="http://schemas.microsoft.com/office/drawing/2014/main" val="2238078864"/>
                    </a:ext>
                  </a:extLst>
                </a:gridCol>
                <a:gridCol w="7902722">
                  <a:extLst>
                    <a:ext uri="{9D8B030D-6E8A-4147-A177-3AD203B41FA5}">
                      <a16:colId xmlns:a16="http://schemas.microsoft.com/office/drawing/2014/main" val="3945399278"/>
                    </a:ext>
                  </a:extLst>
                </a:gridCol>
              </a:tblGrid>
              <a:tr h="9857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板载显示分类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910945"/>
                  </a:ext>
                </a:extLst>
              </a:tr>
              <a:tr h="17181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控制分类</a:t>
                      </a:r>
                      <a:endParaRPr lang="zh-CN" alt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11030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BD15DA14-CE67-4B29-90CE-0D64F270B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6" y="1252264"/>
            <a:ext cx="3869568" cy="7880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5A0B19-4E4B-47E4-BDC9-10DAD14EA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6" y="2506064"/>
            <a:ext cx="2876550" cy="110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3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spd="med" advClick="0" advTm="1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dirty="0"/>
              <a:t>程序演示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675362" y="1197341"/>
            <a:ext cx="10063579" cy="1517749"/>
          </a:xfrm>
        </p:spPr>
        <p:txBody>
          <a:bodyPr>
            <a:noAutofit/>
          </a:bodyPr>
          <a:lstStyle/>
          <a:p>
            <a:r>
              <a:rPr lang="zh-CN" altLang="en-US" dirty="0"/>
              <a:t>编写图中所示的代码，上传程序。当提示“上传成功”之后，查看效果。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C345A5-75A3-DE24-6B0E-856DF8C9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181225"/>
            <a:ext cx="8991600" cy="249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33955" y="2044492"/>
            <a:ext cx="979755" cy="1033360"/>
          </a:xfrm>
        </p:spPr>
        <p:txBody>
          <a:bodyPr/>
          <a:lstStyle/>
          <a:p>
            <a:pPr algn="ctr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35925"/>
          </a:xfrm>
        </p:spPr>
        <p:txBody>
          <a:bodyPr/>
          <a:lstStyle/>
          <a:p>
            <a:r>
              <a:rPr lang="zh-CN" altLang="en-US" dirty="0"/>
              <a:t>知识积累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1653683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MixGo</a:t>
            </a:r>
            <a:r>
              <a:rPr lang="en-US" altLang="zh-CN" dirty="0"/>
              <a:t> </a:t>
            </a:r>
            <a:r>
              <a:rPr lang="zh-CN" altLang="en-US" dirty="0"/>
              <a:t>元控青春的正面有一块</a:t>
            </a:r>
            <a:r>
              <a:rPr lang="en-US" altLang="zh-CN" dirty="0"/>
              <a:t>1.8</a:t>
            </a:r>
            <a:r>
              <a:rPr lang="zh-CN" altLang="en-US" dirty="0"/>
              <a:t>寸的液晶屏，利用这个液晶屏，我们可以显示字符串、图像等内容。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屏幕显示</a:t>
            </a:r>
            <a:endParaRPr lang="zh-CN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2252DA-8223-E01D-001E-959EB0F48E87}"/>
              </a:ext>
            </a:extLst>
          </p:cNvPr>
          <p:cNvGrpSpPr/>
          <p:nvPr/>
        </p:nvGrpSpPr>
        <p:grpSpPr>
          <a:xfrm>
            <a:off x="2335566" y="2790266"/>
            <a:ext cx="6983245" cy="3072652"/>
            <a:chOff x="5959549" y="1223683"/>
            <a:chExt cx="5773008" cy="249807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DD56535-F435-15A0-5B24-38E02E6B5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549" y="1223683"/>
              <a:ext cx="5773008" cy="249807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8FADCBD-09EC-CB09-CC63-AE15A81FFCF4}"/>
                </a:ext>
              </a:extLst>
            </p:cNvPr>
            <p:cNvSpPr/>
            <p:nvPr/>
          </p:nvSpPr>
          <p:spPr>
            <a:xfrm>
              <a:off x="7718775" y="1599090"/>
              <a:ext cx="2051678" cy="17740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77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学一学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10408920" cy="1653683"/>
          </a:xfrm>
        </p:spPr>
        <p:txBody>
          <a:bodyPr>
            <a:normAutofit/>
          </a:bodyPr>
          <a:lstStyle/>
          <a:p>
            <a:r>
              <a:rPr lang="zh-CN" altLang="en-US" dirty="0"/>
              <a:t>当条件被满足（为真）时，反复执行内部的语句。</a:t>
            </a:r>
            <a:endParaRPr lang="en-US" altLang="zh-CN" dirty="0"/>
          </a:p>
          <a:p>
            <a:r>
              <a:rPr lang="zh-CN" altLang="en-US" dirty="0"/>
              <a:t>语句</a:t>
            </a:r>
            <a:r>
              <a:rPr lang="en-US" altLang="zh-CN" dirty="0"/>
              <a:t>1→</a:t>
            </a:r>
            <a:r>
              <a:rPr lang="zh-CN" altLang="en-US" dirty="0"/>
              <a:t>语句</a:t>
            </a:r>
            <a:r>
              <a:rPr lang="en-US" altLang="zh-CN" dirty="0"/>
              <a:t>2→</a:t>
            </a:r>
            <a:r>
              <a:rPr lang="zh-CN" altLang="en-US" dirty="0"/>
              <a:t>语句</a:t>
            </a:r>
            <a:r>
              <a:rPr lang="en-US" altLang="zh-CN" dirty="0"/>
              <a:t>3→</a:t>
            </a:r>
            <a:r>
              <a:rPr lang="zh-CN" altLang="en-US" dirty="0"/>
              <a:t>语句</a:t>
            </a:r>
            <a:r>
              <a:rPr lang="en-US" altLang="zh-CN" dirty="0"/>
              <a:t>1……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 循环结构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B43831-F86A-EA56-7EEA-24596D35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177" y="3609480"/>
            <a:ext cx="4312227" cy="244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0">
        <p:fade/>
      </p:transition>
    </mc:Choice>
    <mc:Fallback xmlns="">
      <p:transition spd="med" advClick="0" advTm="40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846779" y="2044492"/>
            <a:ext cx="954107" cy="1033360"/>
          </a:xfrm>
        </p:spPr>
        <p:txBody>
          <a:bodyPr/>
          <a:lstStyle/>
          <a:p>
            <a:pPr algn="ctr"/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4846505" y="3817348"/>
            <a:ext cx="2954656" cy="1000338"/>
          </a:xfrm>
        </p:spPr>
        <p:txBody>
          <a:bodyPr/>
          <a:lstStyle/>
          <a:p>
            <a:r>
              <a:rPr lang="zh-CN" altLang="en-US" dirty="0"/>
              <a:t>拓展任务</a:t>
            </a:r>
          </a:p>
        </p:txBody>
      </p:sp>
    </p:spTree>
    <p:extLst>
      <p:ext uri="{BB962C8B-B14F-4D97-AF65-F5344CB8AC3E}">
        <p14:creationId xmlns:p14="http://schemas.microsoft.com/office/powerpoint/2010/main" val="288763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课后思考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838200" y="1133172"/>
            <a:ext cx="10063579" cy="1114728"/>
          </a:xfrm>
        </p:spPr>
        <p:txBody>
          <a:bodyPr>
            <a:noAutofit/>
          </a:bodyPr>
          <a:lstStyle/>
          <a:p>
            <a:r>
              <a:rPr lang="zh-CN" altLang="en-US" dirty="0"/>
              <a:t>进一步调整程序功能，使得液晶屏能够持续不断地滚动显示两句任意的字符串内容。</a:t>
            </a:r>
          </a:p>
        </p:txBody>
      </p:sp>
    </p:spTree>
    <p:extLst>
      <p:ext uri="{BB962C8B-B14F-4D97-AF65-F5344CB8AC3E}">
        <p14:creationId xmlns:p14="http://schemas.microsoft.com/office/powerpoint/2010/main" val="37975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195479" y="3369434"/>
            <a:ext cx="3801042" cy="1625894"/>
          </a:xfrm>
        </p:spPr>
        <p:txBody>
          <a:bodyPr/>
          <a:lstStyle/>
          <a:p>
            <a:r>
              <a:rPr lang="zh-CN" altLang="en-US" dirty="0">
                <a:latin typeface="方正粗圆简体" panose="02000500000000000000" pitchFamily="2" charset="-122"/>
                <a:ea typeface="方正粗圆简体" panose="02000500000000000000" pitchFamily="2" charset="-122"/>
              </a:rPr>
              <a:t>准备篇</a:t>
            </a:r>
          </a:p>
        </p:txBody>
      </p:sp>
      <p:sp>
        <p:nvSpPr>
          <p:cNvPr id="3" name="文本占位符 39">
            <a:extLst>
              <a:ext uri="{FF2B5EF4-FFF2-40B4-BE49-F238E27FC236}">
                <a16:creationId xmlns:a16="http://schemas.microsoft.com/office/drawing/2014/main" id="{8C458E80-E397-4B99-9E30-99F426DB0C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96042" y="2166324"/>
            <a:ext cx="3199915" cy="1242520"/>
          </a:xfrm>
        </p:spPr>
        <p:txBody>
          <a:bodyPr/>
          <a:lstStyle/>
          <a:p>
            <a:pPr algn="ctr"/>
            <a:r>
              <a:rPr lang="zh-CN" altLang="en-US" dirty="0"/>
              <a:t>第 </a:t>
            </a:r>
            <a:r>
              <a:rPr lang="en-US" altLang="zh-CN" dirty="0"/>
              <a:t>0 </a:t>
            </a:r>
            <a:r>
              <a:rPr lang="zh-CN" altLang="en-US" dirty="0"/>
              <a:t>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EDFDBAF-8FF2-5906-89AF-9EEAF3CB4FC3}"/>
              </a:ext>
            </a:extLst>
          </p:cNvPr>
          <p:cNvSpPr/>
          <p:nvPr/>
        </p:nvSpPr>
        <p:spPr>
          <a:xfrm>
            <a:off x="1321665" y="1775318"/>
            <a:ext cx="9385664" cy="17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MixGo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元控青春主控板与在线米思齐平台的准备工作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完成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MixGo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元控青春主控板的固件烧录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编写程序并成功上传实现对主控板上液晶屏的控制</a:t>
            </a:r>
          </a:p>
        </p:txBody>
      </p:sp>
    </p:spTree>
    <p:extLst>
      <p:ext uri="{BB962C8B-B14F-4D97-AF65-F5344CB8AC3E}">
        <p14:creationId xmlns:p14="http://schemas.microsoft.com/office/powerpoint/2010/main" val="17685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846506" y="3817348"/>
            <a:ext cx="2954655" cy="1033360"/>
          </a:xfrm>
        </p:spPr>
        <p:txBody>
          <a:bodyPr/>
          <a:lstStyle/>
          <a:p>
            <a:r>
              <a:rPr lang="zh-CN" altLang="en-US" dirty="0"/>
              <a:t>硬件准备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硬件准备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 err="1"/>
              <a:t>MixGo</a:t>
            </a:r>
            <a:r>
              <a:rPr lang="en-US" altLang="zh-CN" dirty="0"/>
              <a:t> </a:t>
            </a:r>
            <a:r>
              <a:rPr lang="zh-CN" altLang="en-US" dirty="0"/>
              <a:t>元控青春主控板</a:t>
            </a:r>
          </a:p>
        </p:txBody>
      </p:sp>
      <p:sp>
        <p:nvSpPr>
          <p:cNvPr id="8" name="矩形 7"/>
          <p:cNvSpPr/>
          <p:nvPr/>
        </p:nvSpPr>
        <p:spPr>
          <a:xfrm>
            <a:off x="1321665" y="1775318"/>
            <a:ext cx="10648662" cy="59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本系列课程需要使用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MixGo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元控青春主控板完成程序编写。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D908E6-F3BD-1826-DEC4-B657C366B4C8}"/>
              </a:ext>
            </a:extLst>
          </p:cNvPr>
          <p:cNvGrpSpPr/>
          <p:nvPr/>
        </p:nvGrpSpPr>
        <p:grpSpPr>
          <a:xfrm>
            <a:off x="2506367" y="2602005"/>
            <a:ext cx="6793046" cy="3756416"/>
            <a:chOff x="2620667" y="2689411"/>
            <a:chExt cx="6793046" cy="375641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DDE6056-9D1E-6DEA-19F2-2CEC746DF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667" y="2722043"/>
              <a:ext cx="6462821" cy="356967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DF218CF-7BB9-31C2-B14E-5AB0A921D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410"/>
            <a:stretch/>
          </p:blipFill>
          <p:spPr>
            <a:xfrm>
              <a:off x="2773110" y="6064623"/>
              <a:ext cx="6640603" cy="38120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EF17864-52AA-D272-3B06-2B65FF30AC15}"/>
                </a:ext>
              </a:extLst>
            </p:cNvPr>
            <p:cNvSpPr txBox="1"/>
            <p:nvPr/>
          </p:nvSpPr>
          <p:spPr>
            <a:xfrm>
              <a:off x="3321421" y="2689411"/>
              <a:ext cx="4504765" cy="252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CN" sz="1400" b="1" spc="1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MixGo</a:t>
              </a:r>
              <a:r>
                <a:rPr lang="en-US" altLang="zh-CN" sz="1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zh-CN" altLang="en-US" sz="1400" b="1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元控青春   功能指示图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61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AB0BC-F8B9-683B-3A47-3421CE10B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DE06CAB-B708-3425-91C5-F1FF9BB7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硬件准备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FB1BD01-1326-569F-443B-A4D4DA59918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75318"/>
            <a:ext cx="10408920" cy="101950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MixGo</a:t>
            </a:r>
            <a:r>
              <a:rPr lang="en-US" altLang="zh-CN" dirty="0"/>
              <a:t> </a:t>
            </a:r>
            <a:r>
              <a:rPr lang="zh-CN" altLang="en-US" dirty="0"/>
              <a:t>元控青春主控板上有</a:t>
            </a:r>
            <a:r>
              <a:rPr lang="en-US" altLang="zh-CN" dirty="0"/>
              <a:t>4</a:t>
            </a:r>
            <a:r>
              <a:rPr lang="zh-CN" altLang="en-US" dirty="0"/>
              <a:t>个拓展接口，方便外接设备的使用。每个扩展接口有对应的管脚号，管脚号印刷于主控板背面。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143E81-FC5B-937C-248C-D992033C1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5"/>
          <a:stretch/>
        </p:blipFill>
        <p:spPr>
          <a:xfrm>
            <a:off x="2631177" y="3417735"/>
            <a:ext cx="6886510" cy="2894796"/>
          </a:xfrm>
          <a:prstGeom prst="rect">
            <a:avLst/>
          </a:prstGeom>
          <a:scene3d>
            <a:camera prst="orthographicFront">
              <a:rot lat="0" lon="21299999" rev="0"/>
            </a:camera>
            <a:lightRig rig="threePt" dir="t"/>
          </a:scene3d>
        </p:spPr>
      </p:pic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BB90D3D4-9C5F-2A88-BECE-9304848FEE13}"/>
              </a:ext>
            </a:extLst>
          </p:cNvPr>
          <p:cNvCxnSpPr/>
          <p:nvPr/>
        </p:nvCxnSpPr>
        <p:spPr>
          <a:xfrm flipV="1">
            <a:off x="3439956" y="6015229"/>
            <a:ext cx="1408448" cy="318742"/>
          </a:xfrm>
          <a:prstGeom prst="bentConnector3">
            <a:avLst>
              <a:gd name="adj1" fmla="val 100000"/>
            </a:avLst>
          </a:prstGeom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5389C587-4C7A-21F0-FC8A-F1963E61FF6A}"/>
              </a:ext>
            </a:extLst>
          </p:cNvPr>
          <p:cNvSpPr txBox="1">
            <a:spLocks/>
          </p:cNvSpPr>
          <p:nvPr/>
        </p:nvSpPr>
        <p:spPr>
          <a:xfrm>
            <a:off x="737420" y="6138660"/>
            <a:ext cx="2676062" cy="622986"/>
          </a:xfrm>
          <a:prstGeom prst="rect">
            <a:avLst/>
          </a:prstGeom>
          <a:scene3d>
            <a:camera prst="orthographicFront">
              <a:rot lat="0" lon="21299999" rev="0"/>
            </a:camera>
            <a:lightRig rig="threePt" dir="t"/>
          </a:scene3d>
        </p:spPr>
        <p:txBody>
          <a:bodyPr vert="horz" lIns="0" tIns="45720" rIns="0" bIns="45720" rtlCol="0">
            <a:normAutofit fontScale="62500" lnSpcReduction="20000"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IO9</a:t>
            </a:r>
            <a:r>
              <a:rPr lang="zh-CN" altLang="en-US" dirty="0"/>
              <a:t>、</a:t>
            </a:r>
            <a:r>
              <a:rPr lang="en-US" altLang="zh-CN" dirty="0"/>
              <a:t>IO10</a:t>
            </a:r>
            <a:r>
              <a:rPr lang="zh-CN" altLang="en-US" dirty="0"/>
              <a:t>、</a:t>
            </a:r>
            <a:r>
              <a:rPr lang="en-US" altLang="zh-CN" dirty="0"/>
              <a:t> IO11</a:t>
            </a:r>
            <a:r>
              <a:rPr lang="zh-CN" altLang="en-US" dirty="0"/>
              <a:t>、</a:t>
            </a:r>
            <a:r>
              <a:rPr lang="en-US" altLang="zh-CN" dirty="0"/>
              <a:t> IO12</a:t>
            </a:r>
            <a:endParaRPr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019EF3E8-7BD9-741D-AF34-DC698E848A1A}"/>
              </a:ext>
            </a:extLst>
          </p:cNvPr>
          <p:cNvSpPr txBox="1">
            <a:spLocks/>
          </p:cNvSpPr>
          <p:nvPr/>
        </p:nvSpPr>
        <p:spPr>
          <a:xfrm>
            <a:off x="8912571" y="6090283"/>
            <a:ext cx="3217977" cy="605485"/>
          </a:xfrm>
          <a:prstGeom prst="rect">
            <a:avLst/>
          </a:prstGeom>
          <a:scene3d>
            <a:camera prst="orthographicFront">
              <a:rot lat="0" lon="21299999" rev="0"/>
            </a:camera>
            <a:lightRig rig="threePt" dir="t"/>
          </a:scene3d>
        </p:spPr>
        <p:txBody>
          <a:bodyPr vert="horz" lIns="0" tIns="45720" rIns="0" bIns="45720" rtlCol="0">
            <a:normAutofit/>
          </a:bodyPr>
          <a:lstStyle>
            <a:defPPr>
              <a:defRPr lang="zh-CN"/>
            </a:defPPr>
            <a:lvl1pPr indent="0" algn="just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/>
              <a:t>IO5</a:t>
            </a:r>
            <a:r>
              <a:rPr lang="zh-CN" altLang="en-US" dirty="0"/>
              <a:t>、</a:t>
            </a:r>
            <a:r>
              <a:rPr lang="en-US" altLang="zh-CN" dirty="0"/>
              <a:t>IO6</a:t>
            </a:r>
            <a:r>
              <a:rPr lang="zh-CN" altLang="en-US" dirty="0"/>
              <a:t>、</a:t>
            </a:r>
            <a:r>
              <a:rPr lang="en-US" altLang="zh-CN" dirty="0"/>
              <a:t> IO7</a:t>
            </a:r>
            <a:r>
              <a:rPr lang="zh-CN" altLang="en-US" dirty="0"/>
              <a:t>、</a:t>
            </a:r>
            <a:r>
              <a:rPr lang="en-US" altLang="zh-CN" dirty="0"/>
              <a:t> IO8</a:t>
            </a:r>
            <a:endParaRPr lang="zh-CN" altLang="en-US" dirty="0"/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09899DA2-687A-D2C9-DA01-1ECB89766F2C}"/>
              </a:ext>
            </a:extLst>
          </p:cNvPr>
          <p:cNvCxnSpPr>
            <a:cxnSpLocks/>
          </p:cNvCxnSpPr>
          <p:nvPr/>
        </p:nvCxnSpPr>
        <p:spPr>
          <a:xfrm rot="10800000">
            <a:off x="7061317" y="6057236"/>
            <a:ext cx="1655879" cy="299945"/>
          </a:xfrm>
          <a:prstGeom prst="bentConnector3">
            <a:avLst>
              <a:gd name="adj1" fmla="val 100000"/>
            </a:avLst>
          </a:prstGeom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50EA6CC6-44C9-4534-A59B-761B8861C2E5}"/>
              </a:ext>
            </a:extLst>
          </p:cNvPr>
          <p:cNvSpPr txBox="1">
            <a:spLocks/>
          </p:cNvSpPr>
          <p:nvPr/>
        </p:nvSpPr>
        <p:spPr>
          <a:xfrm>
            <a:off x="9069658" y="2875465"/>
            <a:ext cx="2706927" cy="907495"/>
          </a:xfrm>
          <a:prstGeom prst="rect">
            <a:avLst/>
          </a:prstGeom>
          <a:scene3d>
            <a:camera prst="orthographicFront">
              <a:rot lat="0" lon="21299999" rev="0"/>
            </a:camera>
            <a:lightRig rig="threePt" dir="t"/>
          </a:scene3d>
        </p:spPr>
        <p:txBody>
          <a:bodyPr vert="horz" lIns="0" tIns="45720" rIns="0" bIns="45720" rtlCol="0">
            <a:normAutofit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IO1</a:t>
            </a:r>
            <a:r>
              <a:rPr lang="zh-CN" altLang="en-US" sz="1600" dirty="0"/>
              <a:t>、</a:t>
            </a:r>
            <a:r>
              <a:rPr lang="en-US" altLang="zh-CN" sz="1600" dirty="0"/>
              <a:t>IO2</a:t>
            </a:r>
            <a:r>
              <a:rPr lang="zh-CN" altLang="en-US" sz="1600" dirty="0"/>
              <a:t>、</a:t>
            </a:r>
            <a:r>
              <a:rPr lang="en-US" altLang="zh-CN" sz="1600" dirty="0"/>
              <a:t> IO3 </a:t>
            </a:r>
            <a:r>
              <a:rPr lang="zh-CN" altLang="en-US" sz="1600" dirty="0"/>
              <a:t>、</a:t>
            </a:r>
            <a:r>
              <a:rPr lang="en-US" altLang="zh-CN" sz="1600" dirty="0"/>
              <a:t>IO4</a:t>
            </a:r>
            <a:endParaRPr lang="zh-CN" altLang="en-US" sz="1600" dirty="0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AD5CD39C-2CCC-79B3-B2EC-16E2B98921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65923" y="3072451"/>
            <a:ext cx="1646124" cy="304551"/>
          </a:xfrm>
          <a:prstGeom prst="bentConnector3">
            <a:avLst>
              <a:gd name="adj1" fmla="val 100417"/>
            </a:avLst>
          </a:prstGeom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CD05508B-B67A-A504-41DA-6CDC5C16A0B1}"/>
              </a:ext>
            </a:extLst>
          </p:cNvPr>
          <p:cNvCxnSpPr>
            <a:cxnSpLocks/>
          </p:cNvCxnSpPr>
          <p:nvPr/>
        </p:nvCxnSpPr>
        <p:spPr>
          <a:xfrm>
            <a:off x="3528360" y="3072451"/>
            <a:ext cx="1408448" cy="318742"/>
          </a:xfrm>
          <a:prstGeom prst="bentConnector3">
            <a:avLst>
              <a:gd name="adj1" fmla="val 100000"/>
            </a:avLst>
          </a:prstGeom>
          <a:scene3d>
            <a:camera prst="orthographicFront">
              <a:rot lat="0" lon="21299999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A43D54BD-DAB6-3359-2B4D-40FE60035DEE}"/>
              </a:ext>
            </a:extLst>
          </p:cNvPr>
          <p:cNvSpPr txBox="1">
            <a:spLocks/>
          </p:cNvSpPr>
          <p:nvPr/>
        </p:nvSpPr>
        <p:spPr>
          <a:xfrm>
            <a:off x="966020" y="2930012"/>
            <a:ext cx="2697111" cy="623097"/>
          </a:xfrm>
          <a:prstGeom prst="rect">
            <a:avLst/>
          </a:prstGeom>
          <a:scene3d>
            <a:camera prst="orthographicFront">
              <a:rot lat="0" lon="21299999" rev="0"/>
            </a:camera>
            <a:lightRig rig="threePt" dir="t"/>
          </a:scene3d>
        </p:spPr>
        <p:txBody>
          <a:bodyPr vert="horz" lIns="0" tIns="45720" rIns="0" bIns="45720" rtlCol="0">
            <a:normAutofit fontScale="62500" lnSpcReduction="20000"/>
          </a:bodyPr>
          <a:lstStyle>
            <a:lvl1pPr marL="0" indent="0" algn="just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IO43</a:t>
            </a:r>
            <a:r>
              <a:rPr lang="zh-CN" altLang="en-US" dirty="0"/>
              <a:t>、</a:t>
            </a:r>
            <a:r>
              <a:rPr lang="en-US" altLang="zh-CN" dirty="0"/>
              <a:t>IO44</a:t>
            </a:r>
            <a:r>
              <a:rPr lang="zh-CN" altLang="en-US" dirty="0"/>
              <a:t>、</a:t>
            </a:r>
            <a:r>
              <a:rPr lang="en-US" altLang="zh-CN" dirty="0"/>
              <a:t>SCL</a:t>
            </a:r>
            <a:r>
              <a:rPr lang="zh-CN" altLang="en-US" dirty="0"/>
              <a:t>、</a:t>
            </a:r>
            <a:r>
              <a:rPr lang="en-US" altLang="zh-CN" dirty="0"/>
              <a:t> SDA</a:t>
            </a:r>
            <a:endParaRPr lang="zh-CN" altLang="en-US" dirty="0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D7561695-EA2D-23DF-78DF-A96E70302A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 dirty="0"/>
              <a:t>拓展接口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6948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4846504" y="3817348"/>
            <a:ext cx="2954656" cy="1033360"/>
          </a:xfrm>
        </p:spPr>
        <p:txBody>
          <a:bodyPr/>
          <a:lstStyle/>
          <a:p>
            <a:r>
              <a:rPr lang="zh-CN" altLang="en-US" dirty="0"/>
              <a:t>软件准备</a:t>
            </a:r>
          </a:p>
        </p:txBody>
      </p:sp>
    </p:spTree>
    <p:extLst>
      <p:ext uri="{BB962C8B-B14F-4D97-AF65-F5344CB8AC3E}">
        <p14:creationId xmlns:p14="http://schemas.microsoft.com/office/powerpoint/2010/main" val="383651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软件平台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4"/>
          </p:nvPr>
        </p:nvSpPr>
        <p:spPr>
          <a:xfrm>
            <a:off x="6244709" y="1848495"/>
            <a:ext cx="5109091" cy="4227208"/>
          </a:xfrm>
        </p:spPr>
        <p:txBody>
          <a:bodyPr/>
          <a:lstStyle/>
          <a:p>
            <a:pPr algn="just"/>
            <a:r>
              <a:rPr lang="zh-CN" altLang="en-US" dirty="0"/>
              <a:t>米思齐</a:t>
            </a:r>
            <a:r>
              <a:rPr lang="en-US" altLang="zh-CN" dirty="0"/>
              <a:t>2.0</a:t>
            </a:r>
            <a:r>
              <a:rPr lang="zh-CN" altLang="en-US" dirty="0"/>
              <a:t>在线版</a:t>
            </a:r>
            <a:endParaRPr lang="en-US" altLang="zh-CN" dirty="0"/>
          </a:p>
          <a:p>
            <a:pPr algn="just"/>
            <a:r>
              <a:rPr lang="zh-CN" altLang="en-US" dirty="0"/>
              <a:t>网址：</a:t>
            </a:r>
            <a:r>
              <a:rPr lang="en-US" altLang="zh-CN" dirty="0"/>
              <a:t>https://go.mixly.cn/</a:t>
            </a:r>
          </a:p>
          <a:p>
            <a:pPr algn="just"/>
            <a:r>
              <a:rPr lang="zh-CN" altLang="en-US" dirty="0"/>
              <a:t>选择</a:t>
            </a:r>
            <a:r>
              <a:rPr lang="en-US" altLang="zh-CN" dirty="0"/>
              <a:t>Python ESP32-S3</a:t>
            </a:r>
            <a:r>
              <a:rPr lang="zh-CN" altLang="en-US" dirty="0"/>
              <a:t>板卡。</a:t>
            </a:r>
            <a:endParaRPr lang="en-US" altLang="zh-CN" dirty="0"/>
          </a:p>
          <a:p>
            <a:pPr algn="just"/>
            <a:r>
              <a:rPr lang="zh-CN" altLang="en-US" dirty="0">
                <a:solidFill>
                  <a:srgbClr val="FF0000"/>
                </a:solidFill>
              </a:rPr>
              <a:t>注意：请务必使用新版本谷歌浏览器或</a:t>
            </a:r>
            <a:r>
              <a:rPr lang="en-US" altLang="zh-CN" dirty="0">
                <a:solidFill>
                  <a:srgbClr val="FF0000"/>
                </a:solidFill>
              </a:rPr>
              <a:t>EDGE</a:t>
            </a:r>
            <a:r>
              <a:rPr lang="zh-CN" altLang="en-US" dirty="0">
                <a:solidFill>
                  <a:srgbClr val="FF0000"/>
                </a:solidFill>
              </a:rPr>
              <a:t>浏览器。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026" name="Picture 2" descr="谷歌浏览器_谷歌浏览器官方下载【Google Chrome最新】-下载之家">
            <a:extLst>
              <a:ext uri="{FF2B5EF4-FFF2-40B4-BE49-F238E27FC236}">
                <a16:creationId xmlns:a16="http://schemas.microsoft.com/office/drawing/2014/main" id="{33D3BD54-A0B0-4B7B-BBD0-5ACC5EF36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911" y="4773616"/>
            <a:ext cx="1106129" cy="110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时隔 4 年！微软为 Edge 浏览器（Chromium 版）设计全新 Logo - 知乎">
            <a:extLst>
              <a:ext uri="{FF2B5EF4-FFF2-40B4-BE49-F238E27FC236}">
                <a16:creationId xmlns:a16="http://schemas.microsoft.com/office/drawing/2014/main" id="{5C1F0AE5-92C6-408B-92F5-8A82C35D1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022" y="4721997"/>
            <a:ext cx="1567389" cy="110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6FF966-B236-5DB8-3AA8-9CE3283EB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3" y="2043952"/>
            <a:ext cx="4982136" cy="2520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6000">
        <p:fade/>
      </p:transition>
    </mc:Choice>
    <mc:Fallback xmlns="">
      <p:transition spd="med" advClick="0" advTm="16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家长会"/>
  <p:tag name="KSO_WPP_MARK_KEY" val="f2028d38-4b62-43d5-adf9-031cdddef458"/>
  <p:tag name="COMMONDATA" val="eyJoZGlkIjoiZjVhNGJiMWVmZTg4ZjFhYWZhYWFiMzBkODkwYWRkZmUifQ=="/>
</p:tagLst>
</file>

<file path=ppt/theme/theme1.xml><?xml version="1.0" encoding="utf-8"?>
<a:theme xmlns:a="http://schemas.openxmlformats.org/drawingml/2006/main" name="Office 主题​​">
  <a:themeElements>
    <a:clrScheme name="创意电子2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86DAC2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917</Words>
  <Application>Microsoft Office PowerPoint</Application>
  <PresentationFormat>宽屏</PresentationFormat>
  <Paragraphs>107</Paragraphs>
  <Slides>30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方正粗圆简体</vt:lpstr>
      <vt:lpstr>方正准圆简体</vt:lpstr>
      <vt:lpstr>华文中宋</vt:lpstr>
      <vt:lpstr>微软雅黑</vt:lpstr>
      <vt:lpstr>字魂27号-布丁体</vt:lpstr>
      <vt:lpstr>Arial</vt:lpstr>
      <vt:lpstr>Wingdings 2</vt:lpstr>
      <vt:lpstr>Office 主题​​</vt:lpstr>
      <vt:lpstr>PowerPoint 演示文稿</vt:lpstr>
      <vt:lpstr>课程大纲</vt:lpstr>
      <vt:lpstr>PowerPoint 演示文稿</vt:lpstr>
      <vt:lpstr>课程目标</vt:lpstr>
      <vt:lpstr>PowerPoint 演示文稿</vt:lpstr>
      <vt:lpstr>硬件准备</vt:lpstr>
      <vt:lpstr>硬件准备</vt:lpstr>
      <vt:lpstr>PowerPoint 演示文稿</vt:lpstr>
      <vt:lpstr>软件平台</vt:lpstr>
      <vt:lpstr>软件界面</vt:lpstr>
      <vt:lpstr>软件界面</vt:lpstr>
      <vt:lpstr>程序语言</vt:lpstr>
      <vt:lpstr>PowerPoint 演示文稿</vt:lpstr>
      <vt:lpstr>连接电源</vt:lpstr>
      <vt:lpstr>固件初始化</vt:lpstr>
      <vt:lpstr>固件初始化</vt:lpstr>
      <vt:lpstr>测试</vt:lpstr>
      <vt:lpstr>注意事项</vt:lpstr>
      <vt:lpstr>PowerPoint 演示文稿</vt:lpstr>
      <vt:lpstr>想一想</vt:lpstr>
      <vt:lpstr>PowerPoint 演示文稿</vt:lpstr>
      <vt:lpstr>逻辑梳理</vt:lpstr>
      <vt:lpstr>模块列表</vt:lpstr>
      <vt:lpstr>程序演示</vt:lpstr>
      <vt:lpstr>PowerPoint 演示文稿</vt:lpstr>
      <vt:lpstr>学一学</vt:lpstr>
      <vt:lpstr>学一学</vt:lpstr>
      <vt:lpstr>PowerPoint 演示文稿</vt:lpstr>
      <vt:lpstr>课后思考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家长会</dc:title>
  <dc:creator>解博超</dc:creator>
  <cp:lastModifiedBy>Qianqian</cp:lastModifiedBy>
  <cp:revision>1022</cp:revision>
  <dcterms:created xsi:type="dcterms:W3CDTF">2019-07-04T08:14:00Z</dcterms:created>
  <dcterms:modified xsi:type="dcterms:W3CDTF">2024-03-03T03:53:43Z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DDC17F2520F941DDA51073E4506157B0</vt:lpwstr>
  </property>
</Properties>
</file>